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8" r:id="rId3"/>
    <p:sldId id="259" r:id="rId4"/>
    <p:sldId id="260" r:id="rId5"/>
    <p:sldId id="261" r:id="rId6"/>
    <p:sldId id="262" r:id="rId7"/>
    <p:sldId id="263" r:id="rId8"/>
    <p:sldId id="264" r:id="rId9"/>
    <p:sldId id="265" r:id="rId10"/>
    <p:sldId id="266" r:id="rId11"/>
    <p:sldId id="267" r:id="rId12"/>
    <p:sldId id="257" r:id="rId13"/>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5EE"/>
    <a:srgbClr val="23408C"/>
    <a:srgbClr val="FFFFFF"/>
    <a:srgbClr val="000066"/>
    <a:srgbClr val="3AAF72"/>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874" y="77"/>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7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9779EC-B0D1-438E-B81A-6F390025C58C}" type="datetimeFigureOut">
              <a:rPr lang="fr-CA" smtClean="0"/>
              <a:t>2024-02-01</a:t>
            </a:fld>
            <a:endParaRPr lang="fr-CA"/>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68D8AC-DE49-4045-B324-86CCAEBDB5C1}" type="slidenum">
              <a:rPr lang="fr-CA" smtClean="0"/>
              <a:t>‹N°›</a:t>
            </a:fld>
            <a:endParaRPr lang="fr-CA"/>
          </a:p>
        </p:txBody>
      </p:sp>
    </p:spTree>
    <p:extLst>
      <p:ext uri="{BB962C8B-B14F-4D97-AF65-F5344CB8AC3E}">
        <p14:creationId xmlns:p14="http://schemas.microsoft.com/office/powerpoint/2010/main" val="845318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075420-37F6-41AC-8C71-CD0F5D6268D8}" type="datetimeFigureOut">
              <a:rPr lang="fr-CA" smtClean="0"/>
              <a:t>2024-02-01</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17A427-A62A-4F19-BB45-4B7B9691ED94}" type="slidenum">
              <a:rPr lang="fr-CA" smtClean="0"/>
              <a:t>‹N°›</a:t>
            </a:fld>
            <a:endParaRPr lang="fr-CA"/>
          </a:p>
        </p:txBody>
      </p:sp>
    </p:spTree>
    <p:extLst>
      <p:ext uri="{BB962C8B-B14F-4D97-AF65-F5344CB8AC3E}">
        <p14:creationId xmlns:p14="http://schemas.microsoft.com/office/powerpoint/2010/main" val="2012647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Si la parturiente ne se sent pas en sécurité et protégée, ressent de la crainte, de l’intimidation ou une désorientation, son corps ne sécrétera pas d’ocytocine. Et pour instaurer un climat de sécurité et de respect autour de la cliente, une bonne communication est essentielle.</a:t>
            </a:r>
          </a:p>
          <a:p>
            <a:endParaRPr lang="fr-CA" dirty="0"/>
          </a:p>
        </p:txBody>
      </p:sp>
      <p:sp>
        <p:nvSpPr>
          <p:cNvPr id="4" name="Espace réservé du numéro de diapositive 3"/>
          <p:cNvSpPr>
            <a:spLocks noGrp="1"/>
          </p:cNvSpPr>
          <p:nvPr>
            <p:ph type="sldNum" sz="quarter" idx="5"/>
          </p:nvPr>
        </p:nvSpPr>
        <p:spPr/>
        <p:txBody>
          <a:bodyPr/>
          <a:lstStyle/>
          <a:p>
            <a:fld id="{7917A427-A62A-4F19-BB45-4B7B9691ED94}" type="slidenum">
              <a:rPr lang="fr-CA" smtClean="0"/>
              <a:t>6</a:t>
            </a:fld>
            <a:endParaRPr lang="fr-CA"/>
          </a:p>
        </p:txBody>
      </p:sp>
    </p:spTree>
    <p:extLst>
      <p:ext uri="{BB962C8B-B14F-4D97-AF65-F5344CB8AC3E}">
        <p14:creationId xmlns:p14="http://schemas.microsoft.com/office/powerpoint/2010/main" val="18324380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ge de gar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5796136" y="1491630"/>
            <a:ext cx="3163888" cy="1764196"/>
          </a:xfrm>
        </p:spPr>
        <p:txBody>
          <a:bodyPr>
            <a:normAutofit/>
          </a:bodyPr>
          <a:lstStyle>
            <a:lvl1pPr algn="r">
              <a:defRPr sz="2800" b="1">
                <a:solidFill>
                  <a:schemeClr val="bg1"/>
                </a:solidFill>
                <a:latin typeface="Arial" panose="020B0604020202020204" pitchFamily="34" charset="0"/>
                <a:cs typeface="Arial" panose="020B0604020202020204" pitchFamily="34" charset="0"/>
              </a:defRPr>
            </a:lvl1pPr>
          </a:lstStyle>
          <a:p>
            <a:r>
              <a:rPr lang="fr-FR" dirty="0"/>
              <a:t>CLIQUEZ POUR MODIFIER LE STYLE DU TITRE</a:t>
            </a:r>
            <a:endParaRPr lang="fr-BE" dirty="0"/>
          </a:p>
        </p:txBody>
      </p:sp>
      <p:sp>
        <p:nvSpPr>
          <p:cNvPr id="3" name="Sous-titre 2"/>
          <p:cNvSpPr>
            <a:spLocks noGrp="1"/>
          </p:cNvSpPr>
          <p:nvPr>
            <p:ph type="subTitle" idx="1"/>
          </p:nvPr>
        </p:nvSpPr>
        <p:spPr>
          <a:xfrm>
            <a:off x="5796136" y="3363838"/>
            <a:ext cx="3160440" cy="270030"/>
          </a:xfrm>
        </p:spPr>
        <p:txBody>
          <a:bodyPr>
            <a:normAutofit/>
          </a:bodyPr>
          <a:lstStyle>
            <a:lvl1pPr marL="0" indent="0" algn="r">
              <a:buNone/>
              <a:defRPr sz="1400" i="1">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B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85800" y="2679763"/>
            <a:ext cx="7772400" cy="1021556"/>
          </a:xfrm>
        </p:spPr>
        <p:txBody>
          <a:bodyPr anchor="t"/>
          <a:lstStyle>
            <a:lvl1pPr algn="l">
              <a:defRPr sz="4000" b="1" cap="all">
                <a:solidFill>
                  <a:schemeClr val="tx2"/>
                </a:solidFill>
                <a:latin typeface="Arial" panose="020B0604020202020204" pitchFamily="34" charset="0"/>
                <a:cs typeface="Arial" panose="020B0604020202020204" pitchFamily="34" charset="0"/>
              </a:defRPr>
            </a:lvl1pPr>
          </a:lstStyle>
          <a:p>
            <a:r>
              <a:rPr lang="fr-FR"/>
              <a:t>Modifiez le style du titre</a:t>
            </a:r>
            <a:endParaRPr lang="fr-BE" dirty="0"/>
          </a:p>
        </p:txBody>
      </p:sp>
      <p:sp>
        <p:nvSpPr>
          <p:cNvPr id="3" name="Espace réservé du texte 2"/>
          <p:cNvSpPr>
            <a:spLocks noGrp="1"/>
          </p:cNvSpPr>
          <p:nvPr>
            <p:ph type="body" idx="1"/>
          </p:nvPr>
        </p:nvSpPr>
        <p:spPr>
          <a:xfrm>
            <a:off x="685800" y="1545637"/>
            <a:ext cx="7772400" cy="1125140"/>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stand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1005576"/>
            <a:ext cx="8229600" cy="594066"/>
          </a:xfrm>
        </p:spPr>
        <p:txBody>
          <a:bodyPr>
            <a:normAutofit/>
          </a:bodyPr>
          <a:lstStyle>
            <a:lvl1pPr>
              <a:defRPr sz="2800" b="1">
                <a:solidFill>
                  <a:schemeClr val="tx2"/>
                </a:solidFill>
                <a:latin typeface="Arial" panose="020B0604020202020204" pitchFamily="34" charset="0"/>
                <a:cs typeface="Arial" panose="020B0604020202020204" pitchFamily="34" charset="0"/>
              </a:defRPr>
            </a:lvl1pPr>
          </a:lstStyle>
          <a:p>
            <a:r>
              <a:rPr lang="fr-FR" dirty="0"/>
              <a:t>CLIQUEZ POUR MODIFIER LE STYLE DU TITRE</a:t>
            </a:r>
            <a:endParaRPr lang="fr-BE" dirty="0"/>
          </a:p>
        </p:txBody>
      </p:sp>
      <p:sp>
        <p:nvSpPr>
          <p:cNvPr id="3" name="Espace réservé du contenu 2"/>
          <p:cNvSpPr>
            <a:spLocks noGrp="1"/>
          </p:cNvSpPr>
          <p:nvPr>
            <p:ph idx="1"/>
          </p:nvPr>
        </p:nvSpPr>
        <p:spPr>
          <a:xfrm>
            <a:off x="457200" y="1653648"/>
            <a:ext cx="8229600" cy="3186354"/>
          </a:xfrm>
        </p:spPr>
        <p:txBody>
          <a:bodyPr/>
          <a:lstStyle>
            <a:lvl1pPr>
              <a:defRPr sz="28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8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800">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sans entêt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411510"/>
            <a:ext cx="8229600" cy="594066"/>
          </a:xfrm>
        </p:spPr>
        <p:txBody>
          <a:bodyPr>
            <a:normAutofit/>
          </a:bodyPr>
          <a:lstStyle>
            <a:lvl1pPr>
              <a:defRPr sz="2800" b="1">
                <a:solidFill>
                  <a:schemeClr val="tx2"/>
                </a:solidFill>
                <a:latin typeface="Arial" panose="020B0604020202020204" pitchFamily="34" charset="0"/>
                <a:cs typeface="Arial" panose="020B0604020202020204" pitchFamily="34" charset="0"/>
              </a:defRPr>
            </a:lvl1pPr>
          </a:lstStyle>
          <a:p>
            <a:r>
              <a:rPr lang="fr-FR" dirty="0"/>
              <a:t>CLIQUEZ POUR MODIFIER LE STYLE DU TITRE</a:t>
            </a:r>
            <a:endParaRPr lang="fr-BE" dirty="0"/>
          </a:p>
        </p:txBody>
      </p:sp>
      <p:sp>
        <p:nvSpPr>
          <p:cNvPr id="3" name="Espace réservé du contenu 2"/>
          <p:cNvSpPr>
            <a:spLocks noGrp="1"/>
          </p:cNvSpPr>
          <p:nvPr>
            <p:ph idx="1"/>
          </p:nvPr>
        </p:nvSpPr>
        <p:spPr>
          <a:xfrm>
            <a:off x="457200" y="1059582"/>
            <a:ext cx="8229600" cy="3780420"/>
          </a:xfrm>
        </p:spPr>
        <p:txBody>
          <a:bodyPr/>
          <a:lstStyle>
            <a:lvl1pPr>
              <a:defRPr sz="28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8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800">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Tree>
    <p:extLst>
      <p:ext uri="{BB962C8B-B14F-4D97-AF65-F5344CB8AC3E}">
        <p14:creationId xmlns:p14="http://schemas.microsoft.com/office/powerpoint/2010/main" val="1512940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blan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411510"/>
            <a:ext cx="8229600" cy="594066"/>
          </a:xfrm>
        </p:spPr>
        <p:txBody>
          <a:bodyPr>
            <a:normAutofit/>
          </a:bodyPr>
          <a:lstStyle>
            <a:lvl1pPr>
              <a:defRPr sz="2800" b="1">
                <a:solidFill>
                  <a:schemeClr val="tx2"/>
                </a:solidFill>
                <a:latin typeface="Arial" panose="020B0604020202020204" pitchFamily="34" charset="0"/>
                <a:cs typeface="Arial" panose="020B0604020202020204" pitchFamily="34" charset="0"/>
              </a:defRPr>
            </a:lvl1pPr>
          </a:lstStyle>
          <a:p>
            <a:r>
              <a:rPr lang="fr-FR" dirty="0"/>
              <a:t>CLIQUEZ POUR MODIFIER LE STYLE DU TITRE</a:t>
            </a:r>
            <a:endParaRPr lang="fr-BE" dirty="0"/>
          </a:p>
        </p:txBody>
      </p:sp>
      <p:sp>
        <p:nvSpPr>
          <p:cNvPr id="3" name="Espace réservé du contenu 2"/>
          <p:cNvSpPr>
            <a:spLocks noGrp="1"/>
          </p:cNvSpPr>
          <p:nvPr>
            <p:ph idx="1"/>
          </p:nvPr>
        </p:nvSpPr>
        <p:spPr>
          <a:xfrm>
            <a:off x="457200" y="1059582"/>
            <a:ext cx="8229600" cy="3780420"/>
          </a:xfrm>
        </p:spPr>
        <p:txBody>
          <a:bodyPr/>
          <a:lstStyle>
            <a:lvl1pPr>
              <a:defRPr sz="28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8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800">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Tree>
    <p:extLst>
      <p:ext uri="{BB962C8B-B14F-4D97-AF65-F5344CB8AC3E}">
        <p14:creationId xmlns:p14="http://schemas.microsoft.com/office/powerpoint/2010/main" val="1139003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a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411510"/>
            <a:ext cx="8229600" cy="594066"/>
          </a:xfrm>
        </p:spPr>
        <p:txBody>
          <a:bodyPr>
            <a:normAutofit/>
          </a:bodyPr>
          <a:lstStyle>
            <a:lvl1pPr>
              <a:defRPr sz="2800" b="1">
                <a:solidFill>
                  <a:schemeClr val="tx2"/>
                </a:solidFill>
                <a:latin typeface="Arial" panose="020B0604020202020204" pitchFamily="34" charset="0"/>
                <a:cs typeface="Arial" panose="020B0604020202020204" pitchFamily="34" charset="0"/>
              </a:defRPr>
            </a:lvl1pPr>
          </a:lstStyle>
          <a:p>
            <a:r>
              <a:rPr lang="fr-FR" dirty="0"/>
              <a:t>CLIQUEZ POUR MODIFIER LE STYLE DU TITRE</a:t>
            </a:r>
            <a:endParaRPr lang="fr-BE" dirty="0"/>
          </a:p>
        </p:txBody>
      </p:sp>
      <p:sp>
        <p:nvSpPr>
          <p:cNvPr id="5" name="Espace réservé du tableau 4"/>
          <p:cNvSpPr>
            <a:spLocks noGrp="1"/>
          </p:cNvSpPr>
          <p:nvPr>
            <p:ph type="tbl" sz="quarter" idx="13"/>
          </p:nvPr>
        </p:nvSpPr>
        <p:spPr>
          <a:xfrm>
            <a:off x="467544" y="1275606"/>
            <a:ext cx="8208912" cy="3564211"/>
          </a:xfrm>
        </p:spPr>
        <p:txBody>
          <a:bodyPr/>
          <a:lstStyle/>
          <a:p>
            <a:r>
              <a:rPr lang="fr-FR"/>
              <a:t>Cliquez sur l'icône pour ajouter un tableau</a:t>
            </a:r>
            <a:endParaRPr lang="fr-CA" dirty="0"/>
          </a:p>
        </p:txBody>
      </p:sp>
    </p:spTree>
    <p:extLst>
      <p:ext uri="{BB962C8B-B14F-4D97-AF65-F5344CB8AC3E}">
        <p14:creationId xmlns:p14="http://schemas.microsoft.com/office/powerpoint/2010/main" val="3850253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2288" y="3600450"/>
            <a:ext cx="5486400" cy="425054"/>
          </a:xfrm>
        </p:spPr>
        <p:txBody>
          <a:bodyPr anchor="b"/>
          <a:lstStyle>
            <a:lvl1pPr algn="l">
              <a:defRPr sz="2000" b="1">
                <a:solidFill>
                  <a:schemeClr val="tx2"/>
                </a:solidFill>
                <a:latin typeface="Arial" panose="020B0604020202020204" pitchFamily="34" charset="0"/>
                <a:cs typeface="Arial" panose="020B0604020202020204" pitchFamily="34" charset="0"/>
              </a:defRPr>
            </a:lvl1pPr>
          </a:lstStyle>
          <a:p>
            <a:r>
              <a:rPr lang="fr-FR" dirty="0"/>
              <a:t>CLIQUEZ POUR MODIFIER LE STYLE DU TITRE</a:t>
            </a:r>
            <a:endParaRPr lang="fr-BE" dirty="0"/>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BE"/>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rnière diapositiv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0855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01/02/2024</a:t>
            </a:fld>
            <a:endParaRPr lang="fr-BE"/>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8" r:id="rId4"/>
    <p:sldLayoutId id="2147483661" r:id="rId5"/>
    <p:sldLayoutId id="2147483660" r:id="rId6"/>
    <p:sldLayoutId id="2147483657" r:id="rId7"/>
    <p:sldLayoutId id="2147483659"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pPr algn="ctr"/>
            <a:r>
              <a:rPr lang="fr-FR" sz="2400" b="1" dirty="0"/>
              <a:t>SOINS MATERNELS HUMANISES</a:t>
            </a:r>
            <a:br>
              <a:rPr lang="fr-FR" sz="2400" b="1" dirty="0"/>
            </a:br>
            <a:r>
              <a:rPr lang="fr-FR" sz="2400" b="1" dirty="0"/>
              <a:t>et </a:t>
            </a:r>
            <a:br>
              <a:rPr lang="fr-FR" sz="2400" b="1" dirty="0"/>
            </a:br>
            <a:r>
              <a:rPr lang="fr-FR" sz="2000" b="1" dirty="0"/>
              <a:t>EGALITE DE GENRE</a:t>
            </a:r>
            <a:endParaRPr lang="fr-CA" sz="2400" dirty="0"/>
          </a:p>
        </p:txBody>
      </p:sp>
      <p:sp>
        <p:nvSpPr>
          <p:cNvPr id="3" name="Sous-titre 2"/>
          <p:cNvSpPr>
            <a:spLocks noGrp="1"/>
          </p:cNvSpPr>
          <p:nvPr>
            <p:ph type="subTitle" idx="1"/>
          </p:nvPr>
        </p:nvSpPr>
        <p:spPr>
          <a:xfrm>
            <a:off x="5796136" y="3147814"/>
            <a:ext cx="3160440" cy="648072"/>
          </a:xfrm>
        </p:spPr>
        <p:txBody>
          <a:bodyPr>
            <a:normAutofit/>
          </a:bodyPr>
          <a:lstStyle/>
          <a:p>
            <a:r>
              <a:rPr lang="fr-CA" sz="1200" dirty="0">
                <a:solidFill>
                  <a:srgbClr val="FF0000"/>
                </a:solidFill>
              </a:rPr>
              <a:t>Formation SONU 2021 </a:t>
            </a:r>
          </a:p>
          <a:p>
            <a:r>
              <a:rPr lang="fr-CA" dirty="0"/>
              <a:t>Cécile MALEKO/ Projet ASSK</a:t>
            </a:r>
          </a:p>
          <a:p>
            <a:endParaRPr lang="fr-CA" dirty="0"/>
          </a:p>
          <a:p>
            <a:endParaRPr lang="fr-CA" dirty="0"/>
          </a:p>
        </p:txBody>
      </p:sp>
    </p:spTree>
    <p:extLst>
      <p:ext uri="{BB962C8B-B14F-4D97-AF65-F5344CB8AC3E}">
        <p14:creationId xmlns:p14="http://schemas.microsoft.com/office/powerpoint/2010/main" val="141187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8F0353-8138-4E33-BB91-8F904DB7E4E9}"/>
              </a:ext>
            </a:extLst>
          </p:cNvPr>
          <p:cNvSpPr>
            <a:spLocks noGrp="1"/>
          </p:cNvSpPr>
          <p:nvPr>
            <p:ph type="title"/>
          </p:nvPr>
        </p:nvSpPr>
        <p:spPr/>
        <p:txBody>
          <a:bodyPr/>
          <a:lstStyle/>
          <a:p>
            <a:endParaRPr lang="fr-CA"/>
          </a:p>
        </p:txBody>
      </p:sp>
      <p:sp>
        <p:nvSpPr>
          <p:cNvPr id="3" name="Espace réservé du contenu 2">
            <a:extLst>
              <a:ext uri="{FF2B5EF4-FFF2-40B4-BE49-F238E27FC236}">
                <a16:creationId xmlns:a16="http://schemas.microsoft.com/office/drawing/2014/main" id="{94EE8F97-CC3C-4F57-B431-93BD8BF845D9}"/>
              </a:ext>
            </a:extLst>
          </p:cNvPr>
          <p:cNvSpPr>
            <a:spLocks noGrp="1"/>
          </p:cNvSpPr>
          <p:nvPr>
            <p:ph idx="1"/>
          </p:nvPr>
        </p:nvSpPr>
        <p:spPr/>
        <p:txBody>
          <a:bodyPr>
            <a:normAutofit fontScale="77500" lnSpcReduction="20000"/>
          </a:bodyPr>
          <a:lstStyle/>
          <a:p>
            <a:pPr marL="0" indent="0">
              <a:buNone/>
            </a:pPr>
            <a:r>
              <a:rPr lang="fr-FR" b="1" dirty="0"/>
              <a:t>Le prestataire de soins vérifie la compréhension de la parturiente:</a:t>
            </a:r>
          </a:p>
          <a:p>
            <a:pPr marL="354013" indent="-354013">
              <a:buNone/>
            </a:pPr>
            <a:r>
              <a:rPr lang="fr-FR" b="1" dirty="0"/>
              <a:t>-   </a:t>
            </a:r>
            <a:r>
              <a:rPr lang="fr-FR" dirty="0"/>
              <a:t>pose des questions ciblées afin d’évaluer sa compréhension; </a:t>
            </a:r>
          </a:p>
          <a:p>
            <a:pPr>
              <a:buFontTx/>
              <a:buChar char="-"/>
            </a:pPr>
            <a:r>
              <a:rPr lang="fr-FR" dirty="0"/>
              <a:t>invite la parturiente et les personnes qui l’accompagnent à lui poser des questions;</a:t>
            </a:r>
          </a:p>
          <a:p>
            <a:pPr>
              <a:buFontTx/>
              <a:buChar char="-"/>
            </a:pPr>
            <a:r>
              <a:rPr lang="fr-FR" dirty="0"/>
              <a:t>demande une traduction, au besoin, pour s’assurer de la compréhension de la parturiente; </a:t>
            </a:r>
          </a:p>
          <a:p>
            <a:pPr marL="354013" indent="-354013">
              <a:buNone/>
            </a:pPr>
            <a:r>
              <a:rPr lang="fr-FR" dirty="0"/>
              <a:t>-   paraphrase afin de vérifier que la parturiente a bien saisi chaque renseignement.</a:t>
            </a:r>
          </a:p>
          <a:p>
            <a:pPr marL="0" indent="0">
              <a:buNone/>
            </a:pPr>
            <a:endParaRPr lang="fr-CA" dirty="0"/>
          </a:p>
        </p:txBody>
      </p:sp>
    </p:spTree>
    <p:extLst>
      <p:ext uri="{BB962C8B-B14F-4D97-AF65-F5344CB8AC3E}">
        <p14:creationId xmlns:p14="http://schemas.microsoft.com/office/powerpoint/2010/main" val="2975675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B1DABA-0E99-49CD-A00A-8ADC8B5104C3}"/>
              </a:ext>
            </a:extLst>
          </p:cNvPr>
          <p:cNvSpPr>
            <a:spLocks noGrp="1"/>
          </p:cNvSpPr>
          <p:nvPr>
            <p:ph type="title"/>
          </p:nvPr>
        </p:nvSpPr>
        <p:spPr>
          <a:xfrm>
            <a:off x="457200" y="1005576"/>
            <a:ext cx="8363272" cy="594066"/>
          </a:xfrm>
        </p:spPr>
        <p:txBody>
          <a:bodyPr>
            <a:noAutofit/>
          </a:bodyPr>
          <a:lstStyle/>
          <a:p>
            <a:pPr algn="l"/>
            <a:r>
              <a:rPr lang="fr-FR" sz="2400" b="1" u="sng" dirty="0"/>
              <a:t>Quelques habiletés communicationnelles importantes </a:t>
            </a:r>
            <a:br>
              <a:rPr lang="fr-FR" sz="2400" b="1" u="sng" dirty="0"/>
            </a:br>
            <a:endParaRPr lang="fr-CA" sz="2400" u="sng" dirty="0"/>
          </a:p>
        </p:txBody>
      </p:sp>
      <p:sp>
        <p:nvSpPr>
          <p:cNvPr id="3" name="Espace réservé du contenu 2">
            <a:extLst>
              <a:ext uri="{FF2B5EF4-FFF2-40B4-BE49-F238E27FC236}">
                <a16:creationId xmlns:a16="http://schemas.microsoft.com/office/drawing/2014/main" id="{0BA8CC11-AE99-4C03-A278-06AE4CF54AE4}"/>
              </a:ext>
            </a:extLst>
          </p:cNvPr>
          <p:cNvSpPr>
            <a:spLocks noGrp="1"/>
          </p:cNvSpPr>
          <p:nvPr>
            <p:ph idx="1"/>
          </p:nvPr>
        </p:nvSpPr>
        <p:spPr/>
        <p:txBody>
          <a:bodyPr>
            <a:normAutofit fontScale="92500" lnSpcReduction="10000"/>
          </a:bodyPr>
          <a:lstStyle/>
          <a:p>
            <a:pPr marL="514350" indent="-514350">
              <a:buAutoNum type="arabicParenR"/>
            </a:pPr>
            <a:r>
              <a:rPr lang="fr-FR" dirty="0"/>
              <a:t>Écoute active </a:t>
            </a:r>
          </a:p>
          <a:p>
            <a:pPr marL="0" indent="0">
              <a:buNone/>
            </a:pPr>
            <a:r>
              <a:rPr lang="fr-FR" dirty="0"/>
              <a:t>2) Questionnement efficace (questions ouvertes et fermées)</a:t>
            </a:r>
          </a:p>
          <a:p>
            <a:pPr marL="0" indent="0">
              <a:buNone/>
            </a:pPr>
            <a:r>
              <a:rPr lang="fr-FR" dirty="0"/>
              <a:t>3) Paraphrase </a:t>
            </a:r>
          </a:p>
          <a:p>
            <a:pPr marL="0" indent="0">
              <a:buNone/>
            </a:pPr>
            <a:r>
              <a:rPr lang="fr-FR" dirty="0"/>
              <a:t>4) Synthèse </a:t>
            </a:r>
          </a:p>
          <a:p>
            <a:pPr marL="0" indent="0">
              <a:buNone/>
            </a:pPr>
            <a:r>
              <a:rPr lang="fr-FR" dirty="0"/>
              <a:t>5) Usage de termes encourageants </a:t>
            </a:r>
          </a:p>
          <a:p>
            <a:pPr marL="0" indent="0">
              <a:buNone/>
            </a:pPr>
            <a:r>
              <a:rPr lang="fr-FR" dirty="0"/>
              <a:t>6) Usage (des signes) de communication non-verbale.</a:t>
            </a:r>
          </a:p>
          <a:p>
            <a:endParaRPr lang="fr-CA" dirty="0"/>
          </a:p>
        </p:txBody>
      </p:sp>
    </p:spTree>
    <p:extLst>
      <p:ext uri="{BB962C8B-B14F-4D97-AF65-F5344CB8AC3E}">
        <p14:creationId xmlns:p14="http://schemas.microsoft.com/office/powerpoint/2010/main" val="1297922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8234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43558"/>
            <a:ext cx="8229600" cy="594066"/>
          </a:xfrm>
        </p:spPr>
        <p:txBody>
          <a:bodyPr/>
          <a:lstStyle/>
          <a:p>
            <a:pPr algn="l"/>
            <a:r>
              <a:rPr lang="fr-CA" u="sng" dirty="0"/>
              <a:t>Objectifs du module</a:t>
            </a:r>
          </a:p>
        </p:txBody>
      </p:sp>
      <p:sp>
        <p:nvSpPr>
          <p:cNvPr id="3" name="Espace réservé du contenu 2"/>
          <p:cNvSpPr>
            <a:spLocks noGrp="1"/>
          </p:cNvSpPr>
          <p:nvPr>
            <p:ph idx="1"/>
          </p:nvPr>
        </p:nvSpPr>
        <p:spPr>
          <a:xfrm>
            <a:off x="457200" y="1437624"/>
            <a:ext cx="8229600" cy="3402378"/>
          </a:xfrm>
        </p:spPr>
        <p:txBody>
          <a:bodyPr>
            <a:normAutofit fontScale="70000" lnSpcReduction="20000"/>
          </a:bodyPr>
          <a:lstStyle/>
          <a:p>
            <a:pPr marL="0" indent="0">
              <a:spcBef>
                <a:spcPts val="400"/>
              </a:spcBef>
              <a:spcAft>
                <a:spcPts val="400"/>
              </a:spcAft>
              <a:buNone/>
            </a:pPr>
            <a:r>
              <a:rPr lang="fr-FR" altLang="en-US" sz="2800" dirty="0"/>
              <a:t>A la fin de cette session, les </a:t>
            </a:r>
            <a:r>
              <a:rPr lang="fr-FR" altLang="en-US" sz="2800" dirty="0" err="1"/>
              <a:t>participant.e.s</a:t>
            </a:r>
            <a:r>
              <a:rPr lang="fr-FR" altLang="en-US" sz="2800" dirty="0"/>
              <a:t> seront en mesure de:</a:t>
            </a:r>
          </a:p>
          <a:p>
            <a:pPr marL="0" indent="0">
              <a:spcBef>
                <a:spcPts val="400"/>
              </a:spcBef>
              <a:spcAft>
                <a:spcPts val="400"/>
              </a:spcAft>
              <a:buNone/>
            </a:pPr>
            <a:endParaRPr lang="fr-FR" altLang="en-US" sz="2800" dirty="0"/>
          </a:p>
          <a:p>
            <a:pPr marL="457200" indent="-457200">
              <a:buFont typeface="Helvetica" panose="020B0604020202020204" pitchFamily="34" charset="0"/>
              <a:buAutoNum type="arabicPeriod"/>
            </a:pPr>
            <a:r>
              <a:rPr lang="fr-FR" altLang="en-US" sz="2800" dirty="0"/>
              <a:t>Définir les termes valeurs et attitudes</a:t>
            </a:r>
          </a:p>
          <a:p>
            <a:pPr marL="457200" indent="-457200">
              <a:buFont typeface="Helvetica" panose="020B0604020202020204" pitchFamily="34" charset="0"/>
              <a:buAutoNum type="arabicPeriod"/>
            </a:pPr>
            <a:r>
              <a:rPr lang="fr-FR" altLang="en-US" sz="2800" dirty="0"/>
              <a:t>Expliquer l'importance d‘être sensible à nos propres valeurs et attitudes dans les soins maternels</a:t>
            </a:r>
          </a:p>
          <a:p>
            <a:pPr marL="457200" indent="-457200">
              <a:buFont typeface="Helvetica" panose="020B0604020202020204" pitchFamily="34" charset="0"/>
              <a:buAutoNum type="arabicPeriod"/>
            </a:pPr>
            <a:r>
              <a:rPr lang="fr-FR" altLang="en-US" sz="2800" dirty="0"/>
              <a:t>Expliquer l'importance d’administrer les soins humanisés à  toutes les clientes et de prendre </a:t>
            </a:r>
            <a:r>
              <a:rPr lang="fr-CA" sz="2800" dirty="0"/>
              <a:t>des engagements pour changer leurs attitudes négatives vis-à-vis des personnes utilisatrices des services de santé</a:t>
            </a:r>
          </a:p>
          <a:p>
            <a:pPr marL="457200" indent="-457200">
              <a:buFont typeface="Helvetica" panose="020B0604020202020204" pitchFamily="34" charset="0"/>
              <a:buAutoNum type="arabicPeriod"/>
            </a:pPr>
            <a:r>
              <a:rPr lang="fr-CA" dirty="0"/>
              <a:t>S</a:t>
            </a:r>
            <a:r>
              <a:rPr lang="fr-CA" sz="2800" dirty="0"/>
              <a:t>’approprier </a:t>
            </a:r>
            <a:r>
              <a:rPr lang="fr-CA" dirty="0"/>
              <a:t>l</a:t>
            </a:r>
            <a:r>
              <a:rPr lang="fr-CA" sz="2800" dirty="0"/>
              <a:t>es connaissances sur les droits des personnes utilisatrices des services de santé </a:t>
            </a:r>
          </a:p>
        </p:txBody>
      </p:sp>
    </p:spTree>
    <p:extLst>
      <p:ext uri="{BB962C8B-B14F-4D97-AF65-F5344CB8AC3E}">
        <p14:creationId xmlns:p14="http://schemas.microsoft.com/office/powerpoint/2010/main" val="2728192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4E88FB-F971-41D2-8E68-CF4D1D1EB442}"/>
              </a:ext>
            </a:extLst>
          </p:cNvPr>
          <p:cNvSpPr>
            <a:spLocks noGrp="1"/>
          </p:cNvSpPr>
          <p:nvPr>
            <p:ph type="title"/>
          </p:nvPr>
        </p:nvSpPr>
        <p:spPr/>
        <p:txBody>
          <a:bodyPr/>
          <a:lstStyle/>
          <a:p>
            <a:pPr algn="l"/>
            <a:r>
              <a:rPr lang="fr-CA" u="sng" dirty="0"/>
              <a:t>1. Définition des concepts</a:t>
            </a:r>
          </a:p>
        </p:txBody>
      </p:sp>
      <p:sp>
        <p:nvSpPr>
          <p:cNvPr id="3" name="Espace réservé du contenu 2">
            <a:extLst>
              <a:ext uri="{FF2B5EF4-FFF2-40B4-BE49-F238E27FC236}">
                <a16:creationId xmlns:a16="http://schemas.microsoft.com/office/drawing/2014/main" id="{148237AA-32DA-4A87-8874-181469BA87C6}"/>
              </a:ext>
            </a:extLst>
          </p:cNvPr>
          <p:cNvSpPr>
            <a:spLocks noGrp="1"/>
          </p:cNvSpPr>
          <p:nvPr>
            <p:ph idx="1"/>
          </p:nvPr>
        </p:nvSpPr>
        <p:spPr/>
        <p:txBody>
          <a:bodyPr>
            <a:normAutofit fontScale="92500" lnSpcReduction="20000"/>
          </a:bodyPr>
          <a:lstStyle/>
          <a:p>
            <a:pPr marL="0" indent="0">
              <a:buNone/>
            </a:pPr>
            <a:r>
              <a:rPr lang="fr-CA" b="1" dirty="0"/>
              <a:t>a. </a:t>
            </a:r>
            <a:r>
              <a:rPr lang="fr-CA" b="1" u="sng" dirty="0"/>
              <a:t>VALEUR</a:t>
            </a:r>
            <a:r>
              <a:rPr lang="fr-CA" b="1" dirty="0"/>
              <a:t> </a:t>
            </a:r>
          </a:p>
          <a:p>
            <a:r>
              <a:rPr lang="fr-CA" sz="2400" b="1" dirty="0"/>
              <a:t>Une </a:t>
            </a:r>
            <a:r>
              <a:rPr lang="fr-CA" b="1" dirty="0"/>
              <a:t>valeur</a:t>
            </a:r>
            <a:r>
              <a:rPr lang="fr-CA" sz="2400" b="1" dirty="0"/>
              <a:t> </a:t>
            </a:r>
            <a:r>
              <a:rPr lang="fr-CA" sz="2800" dirty="0"/>
              <a:t>est une croyance qui est importante pour un individu</a:t>
            </a:r>
          </a:p>
          <a:p>
            <a:r>
              <a:rPr lang="fr-CA" sz="2800" dirty="0"/>
              <a:t>Les valeurs peuvent être influencées par la religion, l'éducation, la culture, et les expériences personnelles. </a:t>
            </a:r>
          </a:p>
          <a:p>
            <a:r>
              <a:rPr lang="fr-CA" sz="2800" dirty="0"/>
              <a:t>Nos valeurs façonnent nos attitudes, ou la façon dont nous pensons et agissons envers certaines personnes ou idées.</a:t>
            </a:r>
          </a:p>
          <a:p>
            <a:pPr marL="514350" indent="-514350">
              <a:buAutoNum type="arabicPeriod"/>
            </a:pPr>
            <a:endParaRPr lang="fr-CA" dirty="0"/>
          </a:p>
        </p:txBody>
      </p:sp>
    </p:spTree>
    <p:extLst>
      <p:ext uri="{BB962C8B-B14F-4D97-AF65-F5344CB8AC3E}">
        <p14:creationId xmlns:p14="http://schemas.microsoft.com/office/powerpoint/2010/main" val="1895732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95C08C-9D03-4014-9977-751687FF126C}"/>
              </a:ext>
            </a:extLst>
          </p:cNvPr>
          <p:cNvSpPr>
            <a:spLocks noGrp="1"/>
          </p:cNvSpPr>
          <p:nvPr>
            <p:ph type="title"/>
          </p:nvPr>
        </p:nvSpPr>
        <p:spPr>
          <a:xfrm>
            <a:off x="456875" y="771550"/>
            <a:ext cx="8229600" cy="594066"/>
          </a:xfrm>
        </p:spPr>
        <p:txBody>
          <a:bodyPr/>
          <a:lstStyle/>
          <a:p>
            <a:pPr algn="l"/>
            <a:r>
              <a:rPr lang="fr-CA" u="sng" dirty="0"/>
              <a:t>Définitions des concepts (suite)</a:t>
            </a:r>
          </a:p>
        </p:txBody>
      </p:sp>
      <p:sp>
        <p:nvSpPr>
          <p:cNvPr id="3" name="Espace réservé du contenu 2">
            <a:extLst>
              <a:ext uri="{FF2B5EF4-FFF2-40B4-BE49-F238E27FC236}">
                <a16:creationId xmlns:a16="http://schemas.microsoft.com/office/drawing/2014/main" id="{ADF5532D-2D1E-4CD4-B6FE-DDFF34024B18}"/>
              </a:ext>
            </a:extLst>
          </p:cNvPr>
          <p:cNvSpPr>
            <a:spLocks noGrp="1"/>
          </p:cNvSpPr>
          <p:nvPr>
            <p:ph idx="1"/>
          </p:nvPr>
        </p:nvSpPr>
        <p:spPr>
          <a:xfrm>
            <a:off x="457200" y="1365616"/>
            <a:ext cx="8229600" cy="3474386"/>
          </a:xfrm>
        </p:spPr>
        <p:txBody>
          <a:bodyPr>
            <a:normAutofit fontScale="92500" lnSpcReduction="10000"/>
          </a:bodyPr>
          <a:lstStyle/>
          <a:p>
            <a:pPr marL="0" indent="0">
              <a:buNone/>
            </a:pPr>
            <a:r>
              <a:rPr lang="fr-CA" sz="2400" b="1" dirty="0"/>
              <a:t>b. </a:t>
            </a:r>
            <a:r>
              <a:rPr lang="fr-CA" sz="2400" b="1" u="sng" dirty="0"/>
              <a:t>Attitude</a:t>
            </a:r>
          </a:p>
          <a:p>
            <a:r>
              <a:rPr lang="fr-CA" sz="2400" dirty="0"/>
              <a:t>Prédisposition mentale à agir de telle ou telle façon. </a:t>
            </a:r>
          </a:p>
          <a:p>
            <a:r>
              <a:rPr lang="fr-CA" sz="2400" dirty="0"/>
              <a:t>C’est l’apparence que l’on se donne, sentiments que l’on affecte</a:t>
            </a:r>
          </a:p>
          <a:p>
            <a:endParaRPr lang="fr-CA" sz="2400" dirty="0"/>
          </a:p>
          <a:p>
            <a:pPr>
              <a:buFont typeface="Wingdings" panose="05000000000000000000" pitchFamily="2" charset="2"/>
              <a:buChar char="ü"/>
            </a:pPr>
            <a:r>
              <a:rPr lang="fr-CA" sz="2400" dirty="0"/>
              <a:t>La manière dont nous communiquons nos propres valeurs et attitudes (verbales et non-verbales) est une partie importante de l'interaction avec les femmes que nous traitons.</a:t>
            </a:r>
          </a:p>
          <a:p>
            <a:pPr>
              <a:buFont typeface="Wingdings" panose="05000000000000000000" pitchFamily="2" charset="2"/>
              <a:buChar char="ü"/>
            </a:pPr>
            <a:r>
              <a:rPr lang="fr-CA" sz="2400" dirty="0"/>
              <a:t>Nos valeurs sont souvent très enracinées que nous n'en sommes pas conscients</a:t>
            </a:r>
          </a:p>
          <a:p>
            <a:endParaRPr lang="fr-CA" sz="2400" dirty="0"/>
          </a:p>
        </p:txBody>
      </p:sp>
    </p:spTree>
    <p:extLst>
      <p:ext uri="{BB962C8B-B14F-4D97-AF65-F5344CB8AC3E}">
        <p14:creationId xmlns:p14="http://schemas.microsoft.com/office/powerpoint/2010/main" val="1538835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B1BADF-7ACD-4509-B39D-E19701896666}"/>
              </a:ext>
            </a:extLst>
          </p:cNvPr>
          <p:cNvSpPr>
            <a:spLocks noGrp="1"/>
          </p:cNvSpPr>
          <p:nvPr>
            <p:ph type="title"/>
          </p:nvPr>
        </p:nvSpPr>
        <p:spPr/>
        <p:txBody>
          <a:bodyPr/>
          <a:lstStyle/>
          <a:p>
            <a:endParaRPr lang="fr-CA"/>
          </a:p>
        </p:txBody>
      </p:sp>
      <p:sp>
        <p:nvSpPr>
          <p:cNvPr id="3" name="Espace réservé du contenu 2">
            <a:extLst>
              <a:ext uri="{FF2B5EF4-FFF2-40B4-BE49-F238E27FC236}">
                <a16:creationId xmlns:a16="http://schemas.microsoft.com/office/drawing/2014/main" id="{82622CCA-0B19-4BA4-8609-82BD8EBD11D3}"/>
              </a:ext>
            </a:extLst>
          </p:cNvPr>
          <p:cNvSpPr>
            <a:spLocks noGrp="1"/>
          </p:cNvSpPr>
          <p:nvPr>
            <p:ph idx="1"/>
          </p:nvPr>
        </p:nvSpPr>
        <p:spPr/>
        <p:txBody>
          <a:bodyPr/>
          <a:lstStyle/>
          <a:p>
            <a:pPr marL="0" indent="0">
              <a:buNone/>
            </a:pPr>
            <a:r>
              <a:rPr lang="fr-FR" b="1" dirty="0"/>
              <a:t>Une bonne communication:</a:t>
            </a:r>
          </a:p>
          <a:p>
            <a:r>
              <a:rPr lang="fr-FR" dirty="0"/>
              <a:t>peut garantir l’état physiologique et favoriser le processus normal de la naissance.</a:t>
            </a:r>
          </a:p>
          <a:p>
            <a:r>
              <a:rPr lang="fr-FR" dirty="0"/>
              <a:t>peut aussi prévenir certaines complications (dystocie dynamique </a:t>
            </a:r>
            <a:r>
              <a:rPr lang="fr-FR" dirty="0" err="1"/>
              <a:t>p.ex</a:t>
            </a:r>
            <a:r>
              <a:rPr lang="fr-FR" dirty="0"/>
              <a:t>).</a:t>
            </a:r>
            <a:endParaRPr lang="fr-CA" dirty="0"/>
          </a:p>
        </p:txBody>
      </p:sp>
    </p:spTree>
    <p:extLst>
      <p:ext uri="{BB962C8B-B14F-4D97-AF65-F5344CB8AC3E}">
        <p14:creationId xmlns:p14="http://schemas.microsoft.com/office/powerpoint/2010/main" val="1432753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21A87A-D65F-4DC4-86DB-CA81FEFF25C6}"/>
              </a:ext>
            </a:extLst>
          </p:cNvPr>
          <p:cNvSpPr>
            <a:spLocks noGrp="1"/>
          </p:cNvSpPr>
          <p:nvPr>
            <p:ph type="title"/>
          </p:nvPr>
        </p:nvSpPr>
        <p:spPr/>
        <p:txBody>
          <a:bodyPr/>
          <a:lstStyle/>
          <a:p>
            <a:endParaRPr lang="fr-CA"/>
          </a:p>
        </p:txBody>
      </p:sp>
      <p:sp>
        <p:nvSpPr>
          <p:cNvPr id="3" name="Espace réservé du contenu 2">
            <a:extLst>
              <a:ext uri="{FF2B5EF4-FFF2-40B4-BE49-F238E27FC236}">
                <a16:creationId xmlns:a16="http://schemas.microsoft.com/office/drawing/2014/main" id="{2D8C1317-088B-4CD9-A642-FB974452BD86}"/>
              </a:ext>
            </a:extLst>
          </p:cNvPr>
          <p:cNvSpPr>
            <a:spLocks noGrp="1"/>
          </p:cNvSpPr>
          <p:nvPr>
            <p:ph idx="1"/>
          </p:nvPr>
        </p:nvSpPr>
        <p:spPr/>
        <p:txBody>
          <a:bodyPr>
            <a:normAutofit fontScale="92500" lnSpcReduction="20000"/>
          </a:bodyPr>
          <a:lstStyle/>
          <a:p>
            <a:r>
              <a:rPr lang="fr-FR" dirty="0"/>
              <a:t>La recherche confirme que le déclenchement d’une naissance dépend d’un bon équilibre hormonal et que l’ocytocine joue un rôle important dans cet équilibre.</a:t>
            </a:r>
          </a:p>
          <a:p>
            <a:pPr marL="0" indent="0">
              <a:buNone/>
            </a:pPr>
            <a:endParaRPr lang="fr-FR" dirty="0"/>
          </a:p>
          <a:p>
            <a:r>
              <a:rPr lang="fr-FR" dirty="0"/>
              <a:t>L’ocytocine est une hormone « timide », qui n’accomplit pleinement son travail que lorsque certaines conditions sont présentes =</a:t>
            </a:r>
            <a:r>
              <a:rPr lang="fr-FR" b="1" dirty="0"/>
              <a:t> sentiment de sécurité chez la parturiente</a:t>
            </a:r>
            <a:r>
              <a:rPr lang="fr-FR" dirty="0"/>
              <a:t>. </a:t>
            </a:r>
          </a:p>
          <a:p>
            <a:endParaRPr lang="fr-CA" dirty="0"/>
          </a:p>
        </p:txBody>
      </p:sp>
    </p:spTree>
    <p:extLst>
      <p:ext uri="{BB962C8B-B14F-4D97-AF65-F5344CB8AC3E}">
        <p14:creationId xmlns:p14="http://schemas.microsoft.com/office/powerpoint/2010/main" val="1804163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D7D4D7-C1D2-4D88-AD77-124B3D7331D8}"/>
              </a:ext>
            </a:extLst>
          </p:cNvPr>
          <p:cNvSpPr>
            <a:spLocks noGrp="1"/>
          </p:cNvSpPr>
          <p:nvPr>
            <p:ph type="title"/>
          </p:nvPr>
        </p:nvSpPr>
        <p:spPr/>
        <p:txBody>
          <a:bodyPr/>
          <a:lstStyle/>
          <a:p>
            <a:endParaRPr lang="fr-CA"/>
          </a:p>
        </p:txBody>
      </p:sp>
      <p:sp>
        <p:nvSpPr>
          <p:cNvPr id="3" name="Espace réservé du contenu 2">
            <a:extLst>
              <a:ext uri="{FF2B5EF4-FFF2-40B4-BE49-F238E27FC236}">
                <a16:creationId xmlns:a16="http://schemas.microsoft.com/office/drawing/2014/main" id="{AAAF5DF4-AA18-4D77-A010-0F93B3BD195E}"/>
              </a:ext>
            </a:extLst>
          </p:cNvPr>
          <p:cNvSpPr>
            <a:spLocks noGrp="1"/>
          </p:cNvSpPr>
          <p:nvPr>
            <p:ph idx="1"/>
          </p:nvPr>
        </p:nvSpPr>
        <p:spPr/>
        <p:txBody>
          <a:bodyPr>
            <a:normAutofit/>
          </a:bodyPr>
          <a:lstStyle/>
          <a:p>
            <a:pPr marL="0" indent="0">
              <a:buNone/>
            </a:pPr>
            <a:r>
              <a:rPr lang="fr-FR" sz="2400" dirty="0"/>
              <a:t>Pour instaurer un climat de sécurité et de respect autour de la cliente</a:t>
            </a:r>
            <a:r>
              <a:rPr lang="fr-FR" dirty="0"/>
              <a:t>, </a:t>
            </a:r>
            <a:r>
              <a:rPr lang="fr-FR" sz="2400" b="1" dirty="0"/>
              <a:t>une bonne communication est essentielle</a:t>
            </a:r>
            <a:r>
              <a:rPr lang="fr-FR" dirty="0"/>
              <a:t>.</a:t>
            </a:r>
          </a:p>
          <a:p>
            <a:endParaRPr lang="fr-CA" dirty="0"/>
          </a:p>
        </p:txBody>
      </p:sp>
    </p:spTree>
    <p:extLst>
      <p:ext uri="{BB962C8B-B14F-4D97-AF65-F5344CB8AC3E}">
        <p14:creationId xmlns:p14="http://schemas.microsoft.com/office/powerpoint/2010/main" val="2698938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F560C6-E4D5-4821-BF98-FE8F18CEE5B3}"/>
              </a:ext>
            </a:extLst>
          </p:cNvPr>
          <p:cNvSpPr>
            <a:spLocks noGrp="1"/>
          </p:cNvSpPr>
          <p:nvPr>
            <p:ph type="title"/>
          </p:nvPr>
        </p:nvSpPr>
        <p:spPr/>
        <p:txBody>
          <a:bodyPr/>
          <a:lstStyle/>
          <a:p>
            <a:pPr algn="l"/>
            <a:r>
              <a:rPr lang="fr-CA" dirty="0"/>
              <a:t>2. </a:t>
            </a:r>
            <a:r>
              <a:rPr lang="fr-CA" u="sng" dirty="0"/>
              <a:t>Devoirs des prestataires des soins</a:t>
            </a:r>
          </a:p>
        </p:txBody>
      </p:sp>
      <p:sp>
        <p:nvSpPr>
          <p:cNvPr id="3" name="Espace réservé du contenu 2">
            <a:extLst>
              <a:ext uri="{FF2B5EF4-FFF2-40B4-BE49-F238E27FC236}">
                <a16:creationId xmlns:a16="http://schemas.microsoft.com/office/drawing/2014/main" id="{4AF69273-B129-4F7D-8F9B-004EE13FE432}"/>
              </a:ext>
            </a:extLst>
          </p:cNvPr>
          <p:cNvSpPr>
            <a:spLocks noGrp="1"/>
          </p:cNvSpPr>
          <p:nvPr>
            <p:ph idx="1"/>
          </p:nvPr>
        </p:nvSpPr>
        <p:spPr/>
        <p:txBody>
          <a:bodyPr>
            <a:normAutofit fontScale="55000" lnSpcReduction="20000"/>
          </a:bodyPr>
          <a:lstStyle/>
          <a:p>
            <a:pPr marL="0" indent="0">
              <a:buNone/>
            </a:pPr>
            <a:r>
              <a:rPr lang="fr-FR" b="1" dirty="0"/>
              <a:t>Le prestataire de soins instaure et maintient un rapport avec la parturiente:</a:t>
            </a:r>
          </a:p>
          <a:p>
            <a:pPr marL="0" indent="0">
              <a:buNone/>
            </a:pPr>
            <a:endParaRPr lang="fr-FR" b="1" dirty="0"/>
          </a:p>
          <a:p>
            <a:pPr marL="0" indent="0">
              <a:buNone/>
            </a:pPr>
            <a:r>
              <a:rPr lang="fr-FR" dirty="0"/>
              <a:t> - salue la femme;</a:t>
            </a:r>
          </a:p>
          <a:p>
            <a:pPr marL="0" indent="0">
              <a:buNone/>
            </a:pPr>
            <a:r>
              <a:rPr lang="fr-FR" dirty="0"/>
              <a:t> - s’adresse à la parturiente par son nom; </a:t>
            </a:r>
          </a:p>
          <a:p>
            <a:pPr marL="0" indent="0">
              <a:buNone/>
            </a:pPr>
            <a:r>
              <a:rPr lang="fr-FR" dirty="0"/>
              <a:t> - se présente personnellement à la parturiente; </a:t>
            </a:r>
          </a:p>
          <a:p>
            <a:pPr marL="0" indent="0">
              <a:buNone/>
            </a:pPr>
            <a:r>
              <a:rPr lang="fr-FR" dirty="0"/>
              <a:t> - explique son rôle à la parturiente; </a:t>
            </a:r>
          </a:p>
          <a:p>
            <a:pPr marL="0" indent="0">
              <a:buNone/>
            </a:pPr>
            <a:r>
              <a:rPr lang="fr-FR" dirty="0"/>
              <a:t> - veille au confort de la parturiente; </a:t>
            </a:r>
          </a:p>
          <a:p>
            <a:pPr marL="0" indent="0">
              <a:buNone/>
            </a:pPr>
            <a:r>
              <a:rPr lang="fr-FR" dirty="0"/>
              <a:t> - veille à l’intimité sonore et visuelle; </a:t>
            </a:r>
          </a:p>
          <a:p>
            <a:pPr marL="0" indent="0">
              <a:buNone/>
            </a:pPr>
            <a:r>
              <a:rPr lang="fr-FR" dirty="0"/>
              <a:t> - reconnaît les personnes qui accompagnent la parturiente; </a:t>
            </a:r>
          </a:p>
          <a:p>
            <a:pPr marL="0" indent="0">
              <a:buNone/>
            </a:pPr>
            <a:r>
              <a:rPr lang="fr-FR" dirty="0"/>
              <a:t> - informe la parturiente de ce à quoi elle peut s’attendre tout au long de la période de soin; </a:t>
            </a:r>
          </a:p>
          <a:p>
            <a:pPr marL="0" indent="0">
              <a:buNone/>
            </a:pPr>
            <a:r>
              <a:rPr lang="fr-FR" dirty="0"/>
              <a:t> - donne une rétroaction à la parturiente tout au long de la période de soin;</a:t>
            </a:r>
          </a:p>
          <a:p>
            <a:pPr marL="0" indent="0">
              <a:buNone/>
            </a:pPr>
            <a:r>
              <a:rPr lang="fr-FR" dirty="0"/>
              <a:t> - communique de manière appropriée par rapport à la culture de la parturiente</a:t>
            </a:r>
          </a:p>
          <a:p>
            <a:endParaRPr lang="fr-CA" dirty="0"/>
          </a:p>
        </p:txBody>
      </p:sp>
    </p:spTree>
    <p:extLst>
      <p:ext uri="{BB962C8B-B14F-4D97-AF65-F5344CB8AC3E}">
        <p14:creationId xmlns:p14="http://schemas.microsoft.com/office/powerpoint/2010/main" val="3409873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83CE97-700F-4C5A-AD58-10FBEA74C549}"/>
              </a:ext>
            </a:extLst>
          </p:cNvPr>
          <p:cNvSpPr>
            <a:spLocks noGrp="1"/>
          </p:cNvSpPr>
          <p:nvPr>
            <p:ph type="title"/>
          </p:nvPr>
        </p:nvSpPr>
        <p:spPr/>
        <p:txBody>
          <a:bodyPr/>
          <a:lstStyle/>
          <a:p>
            <a:endParaRPr lang="fr-CA"/>
          </a:p>
        </p:txBody>
      </p:sp>
      <p:sp>
        <p:nvSpPr>
          <p:cNvPr id="3" name="Espace réservé du contenu 2">
            <a:extLst>
              <a:ext uri="{FF2B5EF4-FFF2-40B4-BE49-F238E27FC236}">
                <a16:creationId xmlns:a16="http://schemas.microsoft.com/office/drawing/2014/main" id="{0D0899F8-8588-458D-B212-05B7E7B2F13D}"/>
              </a:ext>
            </a:extLst>
          </p:cNvPr>
          <p:cNvSpPr>
            <a:spLocks noGrp="1"/>
          </p:cNvSpPr>
          <p:nvPr>
            <p:ph idx="1"/>
          </p:nvPr>
        </p:nvSpPr>
        <p:spPr>
          <a:xfrm>
            <a:off x="323528" y="1653648"/>
            <a:ext cx="8363272" cy="3186354"/>
          </a:xfrm>
        </p:spPr>
        <p:txBody>
          <a:bodyPr>
            <a:normAutofit fontScale="62500" lnSpcReduction="20000"/>
          </a:bodyPr>
          <a:lstStyle/>
          <a:p>
            <a:pPr marL="0" indent="0">
              <a:buNone/>
            </a:pPr>
            <a:r>
              <a:rPr lang="fr-FR" b="1" dirty="0"/>
              <a:t>Le prestataire de soins transmet des messages essentiels à la parturiente :</a:t>
            </a:r>
          </a:p>
          <a:p>
            <a:pPr marL="0" indent="0">
              <a:buNone/>
            </a:pPr>
            <a:endParaRPr lang="fr-FR" dirty="0"/>
          </a:p>
          <a:p>
            <a:pPr marL="0" indent="0">
              <a:buNone/>
            </a:pPr>
            <a:r>
              <a:rPr lang="fr-FR" dirty="0"/>
              <a:t>- aborde et approfondit suffisamment chaque question;</a:t>
            </a:r>
          </a:p>
          <a:p>
            <a:pPr marL="0" indent="0">
              <a:buNone/>
            </a:pPr>
            <a:r>
              <a:rPr lang="fr-FR" dirty="0"/>
              <a:t>- fournit des renseignements exacts; </a:t>
            </a:r>
          </a:p>
          <a:p>
            <a:pPr marL="0" indent="0">
              <a:buNone/>
            </a:pPr>
            <a:r>
              <a:rPr lang="fr-FR" dirty="0"/>
              <a:t>- présente bien les enjeux;</a:t>
            </a:r>
          </a:p>
          <a:p>
            <a:pPr marL="0" indent="0">
              <a:buNone/>
            </a:pPr>
            <a:r>
              <a:rPr lang="fr-FR" dirty="0"/>
              <a:t>- use d’un langage approprié avec la parturiente; </a:t>
            </a:r>
          </a:p>
          <a:p>
            <a:pPr marL="0" indent="0">
              <a:buNone/>
            </a:pPr>
            <a:r>
              <a:rPr lang="fr-FR" dirty="0"/>
              <a:t>- a recours aux documents d’éducation à la santé existants; </a:t>
            </a:r>
          </a:p>
          <a:p>
            <a:pPr marL="0" indent="0">
              <a:buNone/>
            </a:pPr>
            <a:r>
              <a:rPr lang="fr-FR" dirty="0"/>
              <a:t>- enseigne à la parturiente les mesures de prévention et signes de danger </a:t>
            </a:r>
          </a:p>
          <a:p>
            <a:pPr marL="0" indent="0">
              <a:buNone/>
            </a:pPr>
            <a:r>
              <a:rPr lang="fr-FR" dirty="0"/>
              <a:t>- guide la parturiente vers des sources complémentaires de service ou de renseignement.</a:t>
            </a:r>
          </a:p>
          <a:p>
            <a:endParaRPr lang="fr-CA" dirty="0"/>
          </a:p>
        </p:txBody>
      </p:sp>
    </p:spTree>
    <p:extLst>
      <p:ext uri="{BB962C8B-B14F-4D97-AF65-F5344CB8AC3E}">
        <p14:creationId xmlns:p14="http://schemas.microsoft.com/office/powerpoint/2010/main" val="2595644648"/>
      </p:ext>
    </p:extLst>
  </p:cSld>
  <p:clrMapOvr>
    <a:masterClrMapping/>
  </p:clrMapOvr>
</p:sld>
</file>

<file path=ppt/theme/theme1.xml><?xml version="1.0" encoding="utf-8"?>
<a:theme xmlns:a="http://schemas.openxmlformats.org/drawingml/2006/main" name="Canevas ASSK_large">
  <a:themeElements>
    <a:clrScheme name="ASSK">
      <a:dk1>
        <a:srgbClr val="000000"/>
      </a:dk1>
      <a:lt1>
        <a:sysClr val="window" lastClr="FFFFFF"/>
      </a:lt1>
      <a:dk2>
        <a:srgbClr val="1B7EC1"/>
      </a:dk2>
      <a:lt2>
        <a:srgbClr val="FFFFFF"/>
      </a:lt2>
      <a:accent1>
        <a:srgbClr val="CC1517"/>
      </a:accent1>
      <a:accent2>
        <a:srgbClr val="1B7EC1"/>
      </a:accent2>
      <a:accent3>
        <a:srgbClr val="F8B216"/>
      </a:accent3>
      <a:accent4>
        <a:srgbClr val="F7B3B3"/>
      </a:accent4>
      <a:accent5>
        <a:srgbClr val="A7D4F3"/>
      </a:accent5>
      <a:accent6>
        <a:srgbClr val="000000"/>
      </a:accent6>
      <a:hlink>
        <a:srgbClr val="0000FF"/>
      </a:hlink>
      <a:folHlink>
        <a:srgbClr val="742E87"/>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Soins Hunanisés et EG</Template>
  <TotalTime>366</TotalTime>
  <Words>698</Words>
  <Application>Microsoft Office PowerPoint</Application>
  <PresentationFormat>Affichage à l'écran (16:9)</PresentationFormat>
  <Paragraphs>65</Paragraphs>
  <Slides>12</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Arial</vt:lpstr>
      <vt:lpstr>Calibri</vt:lpstr>
      <vt:lpstr>Helvetica</vt:lpstr>
      <vt:lpstr>Wingdings</vt:lpstr>
      <vt:lpstr>Canevas ASSK_large</vt:lpstr>
      <vt:lpstr>SOINS MATERNELS HUMANISES et  EGALITE DE GENRE</vt:lpstr>
      <vt:lpstr>Objectifs du module</vt:lpstr>
      <vt:lpstr>1. Définition des concepts</vt:lpstr>
      <vt:lpstr>Définitions des concepts (suite)</vt:lpstr>
      <vt:lpstr>Présentation PowerPoint</vt:lpstr>
      <vt:lpstr>Présentation PowerPoint</vt:lpstr>
      <vt:lpstr>Présentation PowerPoint</vt:lpstr>
      <vt:lpstr>2. Devoirs des prestataires des soins</vt:lpstr>
      <vt:lpstr>Présentation PowerPoint</vt:lpstr>
      <vt:lpstr>Présentation PowerPoint</vt:lpstr>
      <vt:lpstr>Quelques habiletés communicationnelles importantes  </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SOINS MATERNELS HUMANISES et  EGALITE DE GENRE</dc:title>
  <dc:creator>Luyeye Patrick</dc:creator>
  <cp:lastModifiedBy>HP</cp:lastModifiedBy>
  <cp:revision>3</cp:revision>
  <dcterms:created xsi:type="dcterms:W3CDTF">2021-12-03T08:04:02Z</dcterms:created>
  <dcterms:modified xsi:type="dcterms:W3CDTF">2024-02-01T10:55:18Z</dcterms:modified>
</cp:coreProperties>
</file>